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66" r:id="rId3"/>
    <p:sldId id="275" r:id="rId4"/>
    <p:sldId id="270" r:id="rId5"/>
    <p:sldId id="295" r:id="rId6"/>
    <p:sldId id="299" r:id="rId7"/>
    <p:sldId id="296" r:id="rId8"/>
    <p:sldId id="319" r:id="rId9"/>
    <p:sldId id="320" r:id="rId10"/>
    <p:sldId id="322" r:id="rId11"/>
    <p:sldId id="323" r:id="rId12"/>
    <p:sldId id="288" r:id="rId13"/>
    <p:sldId id="298" r:id="rId14"/>
    <p:sldId id="310" r:id="rId15"/>
    <p:sldId id="311" r:id="rId16"/>
    <p:sldId id="314" r:id="rId17"/>
    <p:sldId id="315" r:id="rId18"/>
    <p:sldId id="318" r:id="rId19"/>
    <p:sldId id="316" r:id="rId20"/>
    <p:sldId id="317" r:id="rId21"/>
    <p:sldId id="324" r:id="rId22"/>
    <p:sldId id="313" r:id="rId23"/>
  </p:sldIdLst>
  <p:sldSz cx="12192000" cy="6858000"/>
  <p:notesSz cx="6889750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A1D1BCF-A545-400C-AE3A-236CE028CBCB}" type="datetimeFigureOut">
              <a:rPr lang="en-GB" smtClean="0"/>
              <a:t>02/05/2023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506"/>
            <a:ext cx="5511800" cy="394486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FC8E954-0F18-4294-AD86-47B118F420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306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7A48-01D0-4C1F-9A9A-02068D382DE6}" type="datetime1">
              <a:rPr lang="en-GB" smtClean="0"/>
              <a:t>02/05/2023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56DC-E1E5-4541-ABBA-670C84E4C8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61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3661-082C-497D-AE69-E012A0503945}" type="datetime1">
              <a:rPr lang="en-GB" smtClean="0"/>
              <a:t>02/05/2023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56DC-E1E5-4541-ABBA-670C84E4C8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487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C01C-0BDA-46F5-9411-364CD264F76C}" type="datetime1">
              <a:rPr lang="en-GB" smtClean="0"/>
              <a:t>02/05/2023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56DC-E1E5-4541-ABBA-670C84E4C8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67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CC51-01A6-4725-B083-653BDA72D2A6}" type="datetime1">
              <a:rPr lang="en-GB" smtClean="0"/>
              <a:t>02/05/2023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56DC-E1E5-4541-ABBA-670C84E4C8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88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7DD8-1F36-41FB-B4DB-9B0E2F60A4A5}" type="datetime1">
              <a:rPr lang="en-GB" smtClean="0"/>
              <a:t>02/05/2023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56DC-E1E5-4541-ABBA-670C84E4C8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983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E2B0-23A2-4F1A-889C-D81E0C2426A5}" type="datetime1">
              <a:rPr lang="en-GB" smtClean="0"/>
              <a:t>02/05/2023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56DC-E1E5-4541-ABBA-670C84E4C8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23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B74E-C3DF-4EF8-8728-7DCCFC9A6A0A}" type="datetime1">
              <a:rPr lang="en-GB" smtClean="0"/>
              <a:t>02/05/2023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56DC-E1E5-4541-ABBA-670C84E4C8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01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4DDB-F37A-4BB8-B397-17933C5A8912}" type="datetime1">
              <a:rPr lang="en-GB" smtClean="0"/>
              <a:t>02/05/2023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56DC-E1E5-4541-ABBA-670C84E4C8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60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5AF-75E2-4734-8986-04A82D7C1FB7}" type="datetime1">
              <a:rPr lang="en-GB" smtClean="0"/>
              <a:t>02/05/2023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56DC-E1E5-4541-ABBA-670C84E4C8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4497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CCC4-075C-458D-B867-A544FBC670D3}" type="datetime1">
              <a:rPr lang="en-GB" smtClean="0"/>
              <a:t>02/05/2023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56DC-E1E5-4541-ABBA-670C84E4C8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59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AF5B-F0F3-47F6-B155-65F763537362}" type="datetime1">
              <a:rPr lang="en-GB" smtClean="0"/>
              <a:t>02/05/2023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56DC-E1E5-4541-ABBA-670C84E4C8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52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187F-68DD-441B-9F3D-7B4DF1C20653}" type="datetime1">
              <a:rPr lang="en-GB" smtClean="0"/>
              <a:t>02/05/2023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56DC-E1E5-4541-ABBA-670C84E4C89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514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apprenticeshipguide.co.uk/" TargetMode="External"/><Relationship Id="rId3" Type="http://schemas.openxmlformats.org/officeDocument/2006/relationships/hyperlink" Target="https://www.apprenticeships.gov.uk/" TargetMode="External"/><Relationship Id="rId7" Type="http://schemas.openxmlformats.org/officeDocument/2006/relationships/hyperlink" Target="https://amazingapprenticeships.com/higher-degree-listing/" TargetMode="External"/><Relationship Id="rId2" Type="http://schemas.openxmlformats.org/officeDocument/2006/relationships/hyperlink" Target="https://www.instituteforapprenticeships.org/apprenticeship-standard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mazingapprenticeships.com/apprenticeships/" TargetMode="External"/><Relationship Id="rId5" Type="http://schemas.openxmlformats.org/officeDocument/2006/relationships/hyperlink" Target="https://www.ratemyapprenticeship.co.uk/top-employers/guide" TargetMode="External"/><Relationship Id="rId4" Type="http://schemas.openxmlformats.org/officeDocument/2006/relationships/hyperlink" Target="https://www.gov.uk/apply-apprenticeship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tgoingtouni.co.uk/" TargetMode="External"/><Relationship Id="rId7" Type="http://schemas.openxmlformats.org/officeDocument/2006/relationships/hyperlink" Target="https://www.getmyfirstjob.co.uk/" TargetMode="External"/><Relationship Id="rId2" Type="http://schemas.openxmlformats.org/officeDocument/2006/relationships/hyperlink" Target="https://www.studentladder.co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schoolleavers.co.uk/" TargetMode="External"/><Relationship Id="rId5" Type="http://schemas.openxmlformats.org/officeDocument/2006/relationships/hyperlink" Target="https://successatschool.org/" TargetMode="External"/><Relationship Id="rId4" Type="http://schemas.openxmlformats.org/officeDocument/2006/relationships/hyperlink" Target="https://careerfinder.ucas.com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en-GB" b="1" dirty="0"/>
            </a:br>
            <a:br>
              <a:rPr lang="en-GB" b="1" dirty="0"/>
            </a:br>
            <a:r>
              <a:rPr lang="en-GB" b="1" dirty="0"/>
              <a:t>Alternative Options to University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/>
          </a:p>
          <a:p>
            <a:r>
              <a:rPr lang="en-GB" sz="3100" dirty="0"/>
              <a:t>Amy Marshall – Careers Adviser &amp; Co-ordinator </a:t>
            </a:r>
          </a:p>
          <a:p>
            <a:r>
              <a:rPr lang="en-GB" sz="3100" dirty="0"/>
              <a:t>Urmston Grammar School</a:t>
            </a:r>
          </a:p>
          <a:p>
            <a:r>
              <a:rPr lang="en-GB" sz="3100" dirty="0"/>
              <a:t>3</a:t>
            </a:r>
            <a:r>
              <a:rPr lang="en-GB" sz="3100" baseline="30000" dirty="0"/>
              <a:t>rd</a:t>
            </a:r>
            <a:r>
              <a:rPr lang="en-GB" sz="3100" dirty="0"/>
              <a:t> May 2023</a:t>
            </a:r>
          </a:p>
        </p:txBody>
      </p:sp>
    </p:spTree>
    <p:extLst>
      <p:ext uri="{BB962C8B-B14F-4D97-AF65-F5344CB8AC3E}">
        <p14:creationId xmlns:p14="http://schemas.microsoft.com/office/powerpoint/2010/main" val="1038619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B2E7D-E7CC-4C96-8FCC-D5F10A79E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Degree Apprenticeship Vacancies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C1F23-B09A-431E-94A8-E3F642F45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l" fontAlgn="base">
              <a:buNone/>
            </a:pPr>
            <a:r>
              <a:rPr lang="en-GB" sz="5100" b="1" i="0" dirty="0">
                <a:effectLst/>
              </a:rPr>
              <a:t>In total there have been </a:t>
            </a:r>
            <a:r>
              <a:rPr lang="en-GB" sz="5100" b="1" dirty="0"/>
              <a:t>20,610</a:t>
            </a:r>
            <a:r>
              <a:rPr lang="en-GB" sz="5100" b="1" i="0" dirty="0">
                <a:effectLst/>
              </a:rPr>
              <a:t> new vacancies spread across </a:t>
            </a:r>
            <a:r>
              <a:rPr lang="en-GB" sz="5100" b="1" dirty="0"/>
              <a:t>121</a:t>
            </a:r>
            <a:r>
              <a:rPr lang="en-GB" sz="5100" b="1" i="0" dirty="0">
                <a:effectLst/>
              </a:rPr>
              <a:t> occupational areas and minimum starting salaries have ranged from £5,590 to £35,150pa (with the average being around £19,000). </a:t>
            </a:r>
          </a:p>
          <a:p>
            <a:pPr marL="0" indent="0" algn="l" fontAlgn="base">
              <a:buNone/>
            </a:pPr>
            <a:r>
              <a:rPr lang="en-GB" sz="5100" b="1" i="0" dirty="0">
                <a:effectLst/>
              </a:rPr>
              <a:t>Those with over 200 vacancies:</a:t>
            </a:r>
          </a:p>
          <a:p>
            <a:pPr marL="0" indent="0" algn="l" fontAlgn="base">
              <a:buNone/>
            </a:pPr>
            <a:r>
              <a:rPr lang="en-GB" dirty="0"/>
              <a:t>3,205</a:t>
            </a:r>
            <a:r>
              <a:rPr lang="en-GB" b="0" i="0" dirty="0">
                <a:effectLst/>
              </a:rPr>
              <a:t> Police Constables		 		</a:t>
            </a:r>
            <a:r>
              <a:rPr lang="en-GB" dirty="0"/>
              <a:t>449</a:t>
            </a:r>
            <a:r>
              <a:rPr lang="en-GB" b="0" i="0" dirty="0">
                <a:effectLst/>
              </a:rPr>
              <a:t> Design &amp; Development Engineers			</a:t>
            </a:r>
          </a:p>
          <a:p>
            <a:pPr marL="0" indent="0" fontAlgn="base">
              <a:buNone/>
            </a:pPr>
            <a:r>
              <a:rPr lang="en-GB" dirty="0"/>
              <a:t>2,390</a:t>
            </a:r>
            <a:r>
              <a:rPr lang="en-GB" b="0" i="0" dirty="0">
                <a:effectLst/>
              </a:rPr>
              <a:t> Accountancy/Tax/Audit Professionals		384 Nuclear Engineers</a:t>
            </a:r>
          </a:p>
          <a:p>
            <a:pPr marL="0" indent="0" fontAlgn="base">
              <a:buNone/>
            </a:pPr>
            <a:r>
              <a:rPr lang="en-GB" b="0" i="0" dirty="0">
                <a:effectLst/>
              </a:rPr>
              <a:t>1,831 Digital Technology Solutions (general)		335 Supply Chain Leaders	</a:t>
            </a:r>
          </a:p>
          <a:p>
            <a:pPr marL="0" indent="0" algn="l" fontAlgn="base">
              <a:buNone/>
            </a:pPr>
            <a:r>
              <a:rPr lang="en-GB" dirty="0"/>
              <a:t>1,103</a:t>
            </a:r>
            <a:r>
              <a:rPr lang="en-GB" b="0" i="0" dirty="0">
                <a:effectLst/>
              </a:rPr>
              <a:t> Chartered Business Managers	</a:t>
            </a:r>
            <a:r>
              <a:rPr lang="en-GB" dirty="0"/>
              <a:t>		</a:t>
            </a:r>
            <a:r>
              <a:rPr lang="en-GB" b="0" i="0" dirty="0">
                <a:effectLst/>
              </a:rPr>
              <a:t>296 Cyber Security Professionals</a:t>
            </a:r>
          </a:p>
          <a:p>
            <a:pPr marL="0" indent="0" fontAlgn="base">
              <a:buNone/>
            </a:pPr>
            <a:r>
              <a:rPr lang="en-GB" dirty="0"/>
              <a:t>1,052</a:t>
            </a:r>
            <a:r>
              <a:rPr lang="en-GB" b="0" i="0" dirty="0">
                <a:effectLst/>
              </a:rPr>
              <a:t> Software Engineers/Developers			282 Building Services Engineers			</a:t>
            </a:r>
          </a:p>
          <a:p>
            <a:pPr marL="0" indent="0" algn="l" fontAlgn="base">
              <a:buNone/>
            </a:pPr>
            <a:r>
              <a:rPr lang="en-GB" b="0" i="0" dirty="0">
                <a:effectLst/>
              </a:rPr>
              <a:t>752 Chartered Quantity Surveyors		</a:t>
            </a:r>
            <a:r>
              <a:rPr lang="en-GB" i="1" dirty="0"/>
              <a:t>	</a:t>
            </a:r>
            <a:r>
              <a:rPr lang="en-GB" b="0" i="0" dirty="0">
                <a:effectLst/>
              </a:rPr>
              <a:t>281 Food &amp; Drink Technologists/Production Managers</a:t>
            </a:r>
          </a:p>
          <a:p>
            <a:pPr marL="0" indent="0" algn="l" fontAlgn="base">
              <a:buNone/>
            </a:pPr>
            <a:r>
              <a:rPr lang="en-GB" b="0" i="0" dirty="0">
                <a:effectLst/>
              </a:rPr>
              <a:t>652 Project Managers				271 Manufacturing Engineers</a:t>
            </a:r>
          </a:p>
          <a:p>
            <a:pPr marL="0" indent="0" algn="l" fontAlgn="base">
              <a:buNone/>
            </a:pPr>
            <a:r>
              <a:rPr lang="en-GB" b="0" i="0" dirty="0">
                <a:effectLst/>
              </a:rPr>
              <a:t>646 Data Scientists/Analysts/Engineers			267 Banking/Financial Services/Investment Professionals</a:t>
            </a:r>
          </a:p>
          <a:p>
            <a:pPr marL="0" indent="0" algn="l" fontAlgn="base">
              <a:buNone/>
            </a:pPr>
            <a:r>
              <a:rPr lang="en-GB" dirty="0"/>
              <a:t>621 Nurses (487 Adult, 96 M Health, 32 L Disability, 6 Child)  	251 Digital Marketing Professionals</a:t>
            </a:r>
          </a:p>
          <a:p>
            <a:pPr marL="0" indent="0" algn="l" fontAlgn="base">
              <a:buNone/>
            </a:pPr>
            <a:r>
              <a:rPr lang="en-GB" dirty="0"/>
              <a:t>450 Electrical</a:t>
            </a:r>
            <a:r>
              <a:rPr lang="en-GB" b="0" i="0" dirty="0">
                <a:effectLst/>
              </a:rPr>
              <a:t>	/Electronic Engineers			246 Solicitors</a:t>
            </a:r>
          </a:p>
          <a:p>
            <a:pPr marL="0" indent="0" algn="l" fontAlgn="base">
              <a:buNone/>
            </a:pPr>
            <a:r>
              <a:rPr lang="en-GB" dirty="0"/>
              <a:t>449 Chartered Building/Property/Valuation Surveyors </a:t>
            </a:r>
            <a:r>
              <a:rPr lang="en-GB" b="0" i="0" dirty="0">
                <a:effectLst/>
              </a:rPr>
              <a:t>		223 Sales Professionals</a:t>
            </a:r>
          </a:p>
        </p:txBody>
      </p:sp>
    </p:spTree>
    <p:extLst>
      <p:ext uri="{BB962C8B-B14F-4D97-AF65-F5344CB8AC3E}">
        <p14:creationId xmlns:p14="http://schemas.microsoft.com/office/powerpoint/2010/main" val="1879734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2AA43-D8A7-439F-A8EE-7EE9792A4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Higher Apprenticeship Vacancies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8DE78-D873-4BBC-9F4D-234EC0969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 fontAlgn="base">
              <a:buNone/>
            </a:pPr>
            <a:r>
              <a:rPr lang="en-GB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total there have been 18,601 new vacancies spread across 160 occupational areas and minimum starting salaries have ranged from £5,002 to £35,000pa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i="0" dirty="0">
                <a:effectLst/>
              </a:rPr>
              <a:t>(with the average being around £17,000). </a:t>
            </a:r>
            <a:endParaRPr lang="en-GB" b="1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 fontAlgn="base">
              <a:buNone/>
            </a:pPr>
            <a:r>
              <a:rPr lang="en-GB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Those with over 250 vacancies: </a:t>
            </a:r>
          </a:p>
          <a:p>
            <a:pPr marL="0" indent="0" algn="l" fontAlgn="base">
              <a:buNone/>
            </a:pPr>
            <a:r>
              <a:rPr lang="en-GB" sz="15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1,663 Sales Executives				401 Quantity Surveying Technicians 	</a:t>
            </a:r>
          </a:p>
          <a:p>
            <a:pPr marL="0" indent="0" fontAlgn="base">
              <a:buNone/>
            </a:pPr>
            <a:r>
              <a:rPr lang="en-GB" sz="15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1,291 Data Analysts				376 Taxation Technicians</a:t>
            </a:r>
          </a:p>
          <a:p>
            <a:pPr marL="0" indent="0" fontAlgn="base">
              <a:buNone/>
            </a:pPr>
            <a:r>
              <a:rPr lang="en-GB" sz="15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1,267 Software Developers	 			346 Cyber Security Technologists</a:t>
            </a:r>
          </a:p>
          <a:p>
            <a:pPr marL="0" indent="0" fontAlgn="base">
              <a:buNone/>
            </a:pPr>
            <a:r>
              <a:rPr lang="en-GB" sz="15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1,210 Project Management Associates			346 Software Testers</a:t>
            </a:r>
          </a:p>
          <a:p>
            <a:pPr marL="0" indent="0" fontAlgn="base">
              <a:buNone/>
            </a:pPr>
            <a:r>
              <a:rPr lang="en-GB" sz="15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1,203 Accounting Technicians	 		337 Commercial Procurement &amp; Supply Practitioners	</a:t>
            </a:r>
          </a:p>
          <a:p>
            <a:pPr marL="0" indent="0" fontAlgn="base">
              <a:buNone/>
            </a:pPr>
            <a:r>
              <a:rPr lang="en-GB" sz="15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957 Sports Coaches (Children &amp; Young People) 		</a:t>
            </a:r>
            <a:r>
              <a:rPr lang="fr-FR" sz="15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331 Public Relations &amp; Communications Assistants</a:t>
            </a:r>
            <a:endParaRPr lang="en-GB" sz="1500" b="0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base">
              <a:buNone/>
            </a:pP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572 Construction Site Supervisors			</a:t>
            </a:r>
            <a:r>
              <a:rPr lang="en-GB" sz="15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283 Civil/Site Engineering Technicians	</a:t>
            </a:r>
          </a:p>
          <a:p>
            <a:pPr marL="0" indent="0" fontAlgn="base">
              <a:buNone/>
            </a:pPr>
            <a:r>
              <a:rPr lang="en-GB" sz="15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538 Nursing Associates			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sz="15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270 Building Services Engineering Technicians</a:t>
            </a:r>
          </a:p>
          <a:p>
            <a:pPr marL="0" indent="0" fontAlgn="base">
              <a:buNone/>
            </a:pPr>
            <a:r>
              <a:rPr lang="en-GB" sz="15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504 Manufacturing Engineering Technicians 		269 Electrical/Electronic Engineering Technicians</a:t>
            </a:r>
          </a:p>
          <a:p>
            <a:pPr marL="0" indent="0" fontAlgn="base">
              <a:buNone/>
            </a:pPr>
            <a:r>
              <a:rPr lang="en-GB" sz="15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491 Business Analysts  				255 Buying &amp; Merchandising Assistants</a:t>
            </a:r>
          </a:p>
          <a:p>
            <a:pPr marL="0" indent="0" fontAlgn="base">
              <a:buNone/>
            </a:pPr>
            <a:r>
              <a:rPr lang="en-GB" sz="15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427 Network Engineers				250 Retail Managers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216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Apprenticeship Sectors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different apprenticeships are available at small, medium and large companies, and from local organisations to large national brands.</a:t>
            </a:r>
          </a:p>
          <a:p>
            <a:r>
              <a:rPr lang="en-US" dirty="0"/>
              <a:t>Apprenticeships are available with many different training providers.</a:t>
            </a:r>
          </a:p>
          <a:p>
            <a:r>
              <a:rPr lang="en-US" dirty="0"/>
              <a:t>More than 80 universities across the country now offer a wide range of degree apprenticeships. </a:t>
            </a:r>
          </a:p>
          <a:p>
            <a:r>
              <a:rPr lang="en-US" dirty="0"/>
              <a:t>Not all apprentices will leave school and go straight onto a degree apprenticeship. Most apprentices will need to complete an intermediate, advanced or higher apprenticeship before progressing 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01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Examples of Local Training Providers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Employer: Barclays</a:t>
            </a:r>
          </a:p>
          <a:p>
            <a:r>
              <a:rPr lang="en-GB" dirty="0"/>
              <a:t>College: Trafford College, Salford City College</a:t>
            </a:r>
          </a:p>
          <a:p>
            <a:r>
              <a:rPr lang="en-GB" dirty="0"/>
              <a:t>University: MMU, Salford</a:t>
            </a:r>
            <a:endParaRPr lang="en-US" dirty="0"/>
          </a:p>
          <a:p>
            <a:r>
              <a:rPr lang="en-US" dirty="0"/>
              <a:t>Training Provider: The Growth Company, The Apprentice Academy, </a:t>
            </a:r>
            <a:r>
              <a:rPr lang="en-GB" dirty="0"/>
              <a:t>Total People (in partnership with The Manchester College)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946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What support can I offer students at UGS?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Advising on what the different options are, what they involve and the entry requirements.</a:t>
            </a:r>
          </a:p>
          <a:p>
            <a:r>
              <a:rPr lang="en-GB" dirty="0"/>
              <a:t>Support in deciding what sector or opportunity is of interest.</a:t>
            </a:r>
          </a:p>
          <a:p>
            <a:pPr lvl="0"/>
            <a:r>
              <a:rPr lang="en-GB" dirty="0"/>
              <a:t>Helping to develop an action plan detailing clear steps to take following any guidance interviews. This includes noting any useful apprenticeship websites.</a:t>
            </a:r>
          </a:p>
          <a:p>
            <a:pPr lvl="0"/>
            <a:r>
              <a:rPr lang="en-GB" dirty="0"/>
              <a:t>Inviting providers in to school to deliver presentations to groups of interested students or liaising with the Sixth Form Team or Mrs. Kinder (Head of Careers &amp; Sociology) to do this.</a:t>
            </a:r>
          </a:p>
        </p:txBody>
      </p:sp>
    </p:spTree>
    <p:extLst>
      <p:ext uri="{BB962C8B-B14F-4D97-AF65-F5344CB8AC3E}">
        <p14:creationId xmlns:p14="http://schemas.microsoft.com/office/powerpoint/2010/main" val="4058201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What support can I offer students at UGS?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Promoting alternative provider events and careers fairs with many providers available to speak to and a chance to obtain information.</a:t>
            </a:r>
          </a:p>
          <a:p>
            <a:r>
              <a:rPr lang="en-GB" dirty="0"/>
              <a:t>Helping to register on relevant websites where opportunities are advertised and helping to make direct referrals to providers.</a:t>
            </a:r>
          </a:p>
          <a:p>
            <a:pPr lvl="0"/>
            <a:r>
              <a:rPr lang="en-GB" dirty="0"/>
              <a:t>Continuing to forward on any vacancies that may be of interest, often by e-mail.</a:t>
            </a:r>
          </a:p>
          <a:p>
            <a:pPr lvl="0"/>
            <a:r>
              <a:rPr lang="en-GB" dirty="0"/>
              <a:t>Offering support with completing application forms and writing high quality CVs and covering letters.</a:t>
            </a:r>
          </a:p>
          <a:p>
            <a:pPr lvl="0"/>
            <a:r>
              <a:rPr lang="en-GB" dirty="0"/>
              <a:t>Preparing for assessments and interviews.</a:t>
            </a:r>
          </a:p>
        </p:txBody>
      </p:sp>
    </p:spTree>
    <p:extLst>
      <p:ext uri="{BB962C8B-B14F-4D97-AF65-F5344CB8AC3E}">
        <p14:creationId xmlns:p14="http://schemas.microsoft.com/office/powerpoint/2010/main" val="3782585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61A4E-C663-4962-93FB-17AAC6BBA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Useful Apprenticeship Websites &amp; Resources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5F9C5-4944-436B-A6BE-2076B983D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4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Institute for Apprenticeships &amp; Technical Education Website:</a:t>
            </a:r>
            <a:r>
              <a:rPr lang="en-GB" sz="4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45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https://www.instituteforapprenticeships.org/apprenticeship-standards/</a:t>
            </a:r>
            <a:r>
              <a:rPr lang="en-GB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4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Gov.UK Apprenticeships Websites: </a:t>
            </a:r>
            <a:r>
              <a:rPr lang="en-GB" sz="45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https://www.apprenticeships.gov.uk/</a:t>
            </a:r>
            <a:r>
              <a:rPr lang="en-GB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GB" sz="45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https://www.gov.uk/apply-apprenticeship</a:t>
            </a:r>
            <a:endParaRPr lang="en-GB" sz="4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4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Rate My Apprenticeship A Guide to Career Options 2023:</a:t>
            </a:r>
            <a:r>
              <a:rPr lang="en-GB" sz="4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45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https://www.ratemyapprenticeship.co.uk/top-employers/guide</a:t>
            </a:r>
            <a:r>
              <a:rPr lang="en-GB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4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Amazing Apprenticeships Website: </a:t>
            </a:r>
            <a:r>
              <a:rPr lang="en-GB" sz="45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/>
              </a:rPr>
              <a:t>https://amazingapprenticeships.com/apprenticeships/</a:t>
            </a:r>
            <a:r>
              <a:rPr lang="en-GB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</a:t>
            </a:r>
            <a:r>
              <a:rPr lang="en-GB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45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https://amazingapprenticeships.com/higher-degree-listing/</a:t>
            </a:r>
            <a:r>
              <a:rPr lang="en-GB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4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Apprenticeship Guide Website: </a:t>
            </a:r>
            <a:r>
              <a:rPr lang="en-GB" sz="45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8"/>
              </a:rPr>
              <a:t>https://apprenticeshipguide.co.uk/</a:t>
            </a:r>
            <a:endParaRPr lang="en-GB" sz="45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4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582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E3595-D8E2-4A21-A76E-0F638216E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Useful Apprenticeship Websites &amp; Resources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E432F-EB04-41A9-91F7-4E8E9B924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 Ladder Website:</a:t>
            </a:r>
            <a:r>
              <a:rPr lang="en-GB" sz="2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5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https://www.studentladder.co.uk/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Going to Uni Website:</a:t>
            </a:r>
            <a:r>
              <a:rPr lang="en-GB" sz="2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5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https://www.notgoingtouni.co.uk/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UCAS Careers Finder Website: </a:t>
            </a:r>
            <a:r>
              <a:rPr lang="en-GB" sz="25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https://careerfinder.ucas.com/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Success at School Website:</a:t>
            </a:r>
            <a:r>
              <a:rPr lang="en-GB" sz="25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5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https://successatschool.org/</a:t>
            </a:r>
            <a:r>
              <a:rPr lang="en-GB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 About School Leavers Website: </a:t>
            </a:r>
            <a:r>
              <a:rPr lang="en-GB" sz="25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https://www.allaboutschoolleavers.co.uk/</a:t>
            </a:r>
            <a:r>
              <a:rPr lang="en-GB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Get My First Job Website: </a:t>
            </a:r>
            <a:r>
              <a:rPr lang="en-GB" sz="25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https://www.getmyfirstjob.co.uk/</a:t>
            </a:r>
            <a:r>
              <a:rPr lang="en-GB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25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Urmston Grammar School Student SharePoint:</a:t>
            </a:r>
            <a:r>
              <a:rPr lang="en-GB" sz="2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useful information and resources within the ‘Careers’ folder, including the ‘Apprenticeships’, ‘CVs’ and ‘Interviews’ folders.</a:t>
            </a:r>
          </a:p>
          <a:p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350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Examples of Student Leaver Destinations </a:t>
            </a:r>
            <a:br>
              <a:rPr lang="en-GB" b="1" dirty="0"/>
            </a:br>
            <a:r>
              <a:rPr lang="en-GB" b="1" dirty="0"/>
              <a:t>Pre-2020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u="sng" dirty="0"/>
              <a:t>Roles</a:t>
            </a:r>
            <a:r>
              <a:rPr lang="en-GB" dirty="0"/>
              <a:t>		</a:t>
            </a:r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Pharmaceutical Development</a:t>
            </a:r>
            <a:r>
              <a:rPr lang="en-GB" dirty="0"/>
              <a:t>, Lab Technician, </a:t>
            </a:r>
            <a:r>
              <a:rPr lang="en-GB" b="1" dirty="0">
                <a:solidFill>
                  <a:srgbClr val="00B0F0"/>
                </a:solidFill>
              </a:rPr>
              <a:t>Quantity Surveying</a:t>
            </a:r>
            <a:r>
              <a:rPr lang="en-GB" dirty="0"/>
              <a:t>, </a:t>
            </a:r>
            <a:r>
              <a:rPr lang="en-GB" b="1" dirty="0">
                <a:solidFill>
                  <a:srgbClr val="00B050"/>
                </a:solidFill>
              </a:rPr>
              <a:t>Engineering</a:t>
            </a:r>
            <a:r>
              <a:rPr lang="en-GB" dirty="0"/>
              <a:t>, Building Surveying, </a:t>
            </a:r>
            <a:r>
              <a:rPr lang="en-GB" b="1" dirty="0">
                <a:solidFill>
                  <a:srgbClr val="FFC000"/>
                </a:solidFill>
              </a:rPr>
              <a:t>Civil Engineering</a:t>
            </a:r>
            <a:r>
              <a:rPr lang="en-GB" dirty="0"/>
              <a:t>, Mechanical Engineering, Assurance, </a:t>
            </a:r>
            <a:r>
              <a:rPr lang="en-GB" b="1" dirty="0">
                <a:solidFill>
                  <a:srgbClr val="7030A0"/>
                </a:solidFill>
              </a:rPr>
              <a:t>Accountancy</a:t>
            </a:r>
            <a:r>
              <a:rPr lang="en-GB" dirty="0"/>
              <a:t>, Tax, Audit, Account Handler, Insurance, </a:t>
            </a:r>
            <a:r>
              <a:rPr lang="en-GB" b="1" dirty="0">
                <a:solidFill>
                  <a:srgbClr val="FF0000"/>
                </a:solidFill>
              </a:rPr>
              <a:t>Paralegal</a:t>
            </a:r>
            <a:r>
              <a:rPr lang="en-GB" dirty="0"/>
              <a:t>, </a:t>
            </a:r>
            <a:r>
              <a:rPr lang="en-GB" b="1" dirty="0">
                <a:solidFill>
                  <a:srgbClr val="00B0F0"/>
                </a:solidFill>
              </a:rPr>
              <a:t>IT</a:t>
            </a:r>
            <a:r>
              <a:rPr lang="en-GB" dirty="0"/>
              <a:t>, </a:t>
            </a:r>
            <a:r>
              <a:rPr lang="en-GB" b="1" dirty="0">
                <a:solidFill>
                  <a:srgbClr val="00B050"/>
                </a:solidFill>
              </a:rPr>
              <a:t>Social Media &amp; Digital Marketing</a:t>
            </a:r>
            <a:r>
              <a:rPr lang="en-GB" dirty="0"/>
              <a:t>, </a:t>
            </a:r>
            <a:r>
              <a:rPr lang="en-GB" b="1" dirty="0">
                <a:solidFill>
                  <a:srgbClr val="FFC000"/>
                </a:solidFill>
              </a:rPr>
              <a:t>Project Management</a:t>
            </a:r>
            <a:r>
              <a:rPr lang="en-GB" dirty="0"/>
              <a:t>, Human Resources/Researcher, International Freight Forwarding Specialist, Business Administration, Customer Service, </a:t>
            </a:r>
            <a:r>
              <a:rPr lang="en-GB" b="1" dirty="0">
                <a:solidFill>
                  <a:srgbClr val="7030A0"/>
                </a:solidFill>
              </a:rPr>
              <a:t>Optical Assistant</a:t>
            </a:r>
            <a:r>
              <a:rPr lang="en-GB" dirty="0"/>
              <a:t>, &amp; Dental Nursing </a:t>
            </a:r>
          </a:p>
          <a:p>
            <a:pPr marL="0" indent="0">
              <a:buNone/>
            </a:pPr>
            <a:r>
              <a:rPr lang="en-GB" u="sng" dirty="0"/>
              <a:t>Companies</a:t>
            </a:r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Astra Zeneca</a:t>
            </a:r>
            <a:r>
              <a:rPr lang="en-GB" dirty="0"/>
              <a:t>, </a:t>
            </a:r>
            <a:r>
              <a:rPr lang="en-GB" b="1" dirty="0">
                <a:solidFill>
                  <a:srgbClr val="00B0F0"/>
                </a:solidFill>
              </a:rPr>
              <a:t>Seddons</a:t>
            </a:r>
            <a:r>
              <a:rPr lang="en-GB" dirty="0"/>
              <a:t>, Jamieson Consulting, </a:t>
            </a:r>
            <a:r>
              <a:rPr lang="en-GB" b="1" dirty="0">
                <a:solidFill>
                  <a:srgbClr val="00B050"/>
                </a:solidFill>
              </a:rPr>
              <a:t>Jaguar Land Rover</a:t>
            </a:r>
            <a:r>
              <a:rPr lang="en-GB" dirty="0"/>
              <a:t>, </a:t>
            </a:r>
            <a:r>
              <a:rPr lang="en-GB" b="1" dirty="0">
                <a:solidFill>
                  <a:srgbClr val="FFC000"/>
                </a:solidFill>
              </a:rPr>
              <a:t>Atkins</a:t>
            </a:r>
            <a:r>
              <a:rPr lang="en-GB" dirty="0"/>
              <a:t>, DSL, </a:t>
            </a:r>
            <a:r>
              <a:rPr lang="en-GB" b="1" dirty="0">
                <a:solidFill>
                  <a:srgbClr val="7030A0"/>
                </a:solidFill>
              </a:rPr>
              <a:t>PwC</a:t>
            </a:r>
            <a:r>
              <a:rPr lang="en-GB" dirty="0"/>
              <a:t>, Moffat &amp; Co, Ernst &amp; Young, Mazars, Vista Insurance, AON, Aviva, </a:t>
            </a:r>
            <a:r>
              <a:rPr lang="en-GB" b="1" dirty="0">
                <a:solidFill>
                  <a:srgbClr val="FF0000"/>
                </a:solidFill>
              </a:rPr>
              <a:t>DWF</a:t>
            </a:r>
            <a:r>
              <a:rPr lang="en-GB" dirty="0"/>
              <a:t>, </a:t>
            </a:r>
            <a:r>
              <a:rPr lang="en-GB" b="1" dirty="0">
                <a:solidFill>
                  <a:srgbClr val="00B0F0"/>
                </a:solidFill>
              </a:rPr>
              <a:t>IBM</a:t>
            </a:r>
            <a:r>
              <a:rPr lang="en-GB" dirty="0"/>
              <a:t>, Virgin Media, Working IT Solutions, E3 Creative, </a:t>
            </a:r>
            <a:r>
              <a:rPr lang="en-GB" b="1" dirty="0">
                <a:solidFill>
                  <a:srgbClr val="00B050"/>
                </a:solidFill>
              </a:rPr>
              <a:t>Hut Group</a:t>
            </a:r>
            <a:r>
              <a:rPr lang="en-GB" dirty="0"/>
              <a:t>, E-Word, </a:t>
            </a:r>
            <a:r>
              <a:rPr lang="en-GB" b="1" dirty="0">
                <a:solidFill>
                  <a:srgbClr val="FFC000"/>
                </a:solidFill>
              </a:rPr>
              <a:t>Atos</a:t>
            </a:r>
            <a:r>
              <a:rPr lang="en-GB" dirty="0"/>
              <a:t>, AirSwift, Charles Kendall Freight, AJ Bell, Network Rail, </a:t>
            </a:r>
            <a:r>
              <a:rPr lang="en-GB" b="1" dirty="0">
                <a:solidFill>
                  <a:srgbClr val="7030A0"/>
                </a:solidFill>
              </a:rPr>
              <a:t>Vision Express</a:t>
            </a:r>
            <a:r>
              <a:rPr lang="en-GB" dirty="0"/>
              <a:t>, &amp; NHS, RBS, United Utilities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354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FEA0-0D5D-4DBD-B218-13E718783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Examples of Student Leaver Destinations (Summer 2020)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0D932-5196-48D2-A77D-18C9EB469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Assurance with Chartered Accountancy at PwC (Higher Apprenticeship, Level 7)</a:t>
            </a:r>
          </a:p>
          <a:p>
            <a:r>
              <a:rPr lang="en-GB" dirty="0"/>
              <a:t>Aerospace Engineering at BAE Systems (Degree Apprenticeship, Level 6)</a:t>
            </a:r>
          </a:p>
          <a:p>
            <a:r>
              <a:rPr lang="en-GB" dirty="0"/>
              <a:t>Engineering at Sodexo (Degree Apprenticeship, Level 6)</a:t>
            </a:r>
          </a:p>
          <a:p>
            <a:r>
              <a:rPr lang="en-GB" dirty="0"/>
              <a:t>Software Engineering at GCHQ (Degree Apprenticeship, Level 6)</a:t>
            </a:r>
          </a:p>
          <a:p>
            <a:r>
              <a:rPr lang="en-GB" dirty="0"/>
              <a:t>IT at UKFast (Higher Apprenticeship, Level 4)</a:t>
            </a:r>
          </a:p>
          <a:p>
            <a:r>
              <a:rPr lang="en-GB" dirty="0"/>
              <a:t>Accountancy at Fifield Glyn (Advanced Apprenticeship, Level 3)</a:t>
            </a:r>
          </a:p>
          <a:p>
            <a:r>
              <a:rPr lang="en-GB" dirty="0"/>
              <a:t>Medic with the RAF</a:t>
            </a:r>
          </a:p>
          <a:p>
            <a:r>
              <a:rPr lang="en-GB" dirty="0"/>
              <a:t>Royal Marine Officer with the Royal Marines</a:t>
            </a:r>
          </a:p>
          <a:p>
            <a:r>
              <a:rPr lang="en-GB" dirty="0"/>
              <a:t>Primary School Mentor with City Year (Volunteering)</a:t>
            </a:r>
          </a:p>
          <a:p>
            <a:r>
              <a:rPr lang="en-GB" dirty="0"/>
              <a:t>Gap Year with Employment &amp;/or Education (e.g. book keeping course)</a:t>
            </a:r>
          </a:p>
        </p:txBody>
      </p:sp>
    </p:spTree>
    <p:extLst>
      <p:ext uri="{BB962C8B-B14F-4D97-AF65-F5344CB8AC3E}">
        <p14:creationId xmlns:p14="http://schemas.microsoft.com/office/powerpoint/2010/main" val="350160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Alternative Options to University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Apprenticeships</a:t>
            </a:r>
          </a:p>
          <a:p>
            <a:r>
              <a:rPr lang="en-US" dirty="0"/>
              <a:t>Employment</a:t>
            </a:r>
          </a:p>
          <a:p>
            <a:r>
              <a:rPr lang="en-US" dirty="0"/>
              <a:t>Gap Year Paid Placements (e.g. Year in Industry)</a:t>
            </a:r>
          </a:p>
          <a:p>
            <a:r>
              <a:rPr lang="en-US" dirty="0"/>
              <a:t>Gap Year (e.g. gaining more work experience or volunteering, temporary employment, travelling, re-sitting exams or gaining more qualifications)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566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FEA0-0D5D-4DBD-B218-13E718783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Examples of Student Leaver Destinations (Summer 2021)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0D932-5196-48D2-A77D-18C9EB469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Accounting with Beevers &amp; Struthers (Higher Apprenticeship, Level 7)</a:t>
            </a:r>
          </a:p>
          <a:p>
            <a:r>
              <a:rPr lang="en-GB" dirty="0"/>
              <a:t>Consulting with KPMG (Higher Apprenticeship, Level 7)</a:t>
            </a:r>
          </a:p>
          <a:p>
            <a:r>
              <a:rPr lang="en-GB" dirty="0"/>
              <a:t>Construction Management with BAM &amp; Sheffield Hallam University (Degree Apprenticeship, Level 6)</a:t>
            </a:r>
          </a:p>
          <a:p>
            <a:r>
              <a:rPr lang="en-GB" dirty="0"/>
              <a:t>Data Science with Barclays &amp; MMU (Degree Apprenticeship, Level 6)</a:t>
            </a:r>
          </a:p>
          <a:p>
            <a:r>
              <a:rPr lang="en-GB" dirty="0"/>
              <a:t>Software Developer with Propeller Ltd &amp; MMU (Degree Apprenticeship, Level 6)</a:t>
            </a:r>
          </a:p>
          <a:p>
            <a:r>
              <a:rPr lang="en-GB" dirty="0"/>
              <a:t>Technical Services Engineer with Mutual Vision &amp; MMU (Degree Apprenticeship, Level 6)</a:t>
            </a:r>
          </a:p>
          <a:p>
            <a:r>
              <a:rPr lang="en-GB" dirty="0"/>
              <a:t>Customs Broker Business Administrator at Avocet Clearance &amp; GBS Ltd (Advanced Apprenticeship, Level 3)</a:t>
            </a:r>
          </a:p>
          <a:p>
            <a:r>
              <a:rPr lang="en-GB" dirty="0"/>
              <a:t>Warehouse Operative at PKE Lighting</a:t>
            </a:r>
          </a:p>
        </p:txBody>
      </p:sp>
    </p:spTree>
    <p:extLst>
      <p:ext uri="{BB962C8B-B14F-4D97-AF65-F5344CB8AC3E}">
        <p14:creationId xmlns:p14="http://schemas.microsoft.com/office/powerpoint/2010/main" val="2971306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FEA0-0D5D-4DBD-B218-13E718783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Examples of Student Leaver Destinations (Summer 2022)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0D932-5196-48D2-A77D-18C9EB469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Software Developer with Ministry of Defence (Degree Apprenticeship, Level 6)</a:t>
            </a:r>
          </a:p>
          <a:p>
            <a:r>
              <a:rPr lang="en-GB" dirty="0"/>
              <a:t>Electrical &amp; Instrumentation Technician with Cargill &amp; Trafford College (Advanced Apprenticeship, Level 3) – can lead to Degree Apprenticeship</a:t>
            </a:r>
          </a:p>
          <a:p>
            <a:r>
              <a:rPr lang="en-GB" dirty="0"/>
              <a:t>Mechanical Engineer with Product &amp; Catch (Advanced Apprenticeship, Level 3) – can lead to Degree Apprenticeship</a:t>
            </a:r>
          </a:p>
          <a:p>
            <a:r>
              <a:rPr lang="en-GB" dirty="0"/>
              <a:t>Procurement with Collaborative Procurement Partnership &amp; SR Supply Chain Consultants (Advanced Apprenticeship, Level 3)</a:t>
            </a:r>
          </a:p>
          <a:p>
            <a:r>
              <a:rPr lang="en-GB" dirty="0"/>
              <a:t>Receptionist at Calm Dental Care</a:t>
            </a:r>
          </a:p>
          <a:p>
            <a:r>
              <a:rPr lang="en-GB" dirty="0"/>
              <a:t>Warehouse Operative at Grace Overseas</a:t>
            </a:r>
          </a:p>
          <a:p>
            <a:r>
              <a:rPr lang="en-GB" dirty="0"/>
              <a:t>Software Developer at First Touch Games (one year internship)</a:t>
            </a:r>
          </a:p>
        </p:txBody>
      </p:sp>
    </p:spTree>
    <p:extLst>
      <p:ext uri="{BB962C8B-B14F-4D97-AF65-F5344CB8AC3E}">
        <p14:creationId xmlns:p14="http://schemas.microsoft.com/office/powerpoint/2010/main" val="403610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Next Steps for Year 12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‘Apprenticeships &amp; Alternative Options to University’ Talk in school.</a:t>
            </a:r>
          </a:p>
          <a:p>
            <a:r>
              <a:rPr lang="en-GB" dirty="0"/>
              <a:t>Research options and look at information on the school website (About Us/Careers/Useful Resources &amp; Websites – Apprenticeships).</a:t>
            </a:r>
          </a:p>
          <a:p>
            <a:r>
              <a:rPr lang="en-GB" dirty="0"/>
              <a:t>Gain additional work experience, voluntary work and extra-curricular activities if required.</a:t>
            </a:r>
          </a:p>
          <a:p>
            <a:r>
              <a:rPr lang="en-GB" dirty="0"/>
              <a:t>Create or update CV over the summer.</a:t>
            </a:r>
          </a:p>
          <a:p>
            <a:r>
              <a:rPr lang="en-GB" dirty="0"/>
              <a:t>Read school e-mails regularly in order to receive useful information and at appropriate times.</a:t>
            </a:r>
          </a:p>
          <a:p>
            <a:r>
              <a:rPr lang="en-GB" dirty="0"/>
              <a:t>Access more advice during the Sixth Form.</a:t>
            </a:r>
          </a:p>
        </p:txBody>
      </p:sp>
    </p:spTree>
    <p:extLst>
      <p:ext uri="{BB962C8B-B14F-4D97-AF65-F5344CB8AC3E}">
        <p14:creationId xmlns:p14="http://schemas.microsoft.com/office/powerpoint/2010/main" val="4154533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What is an Apprenticeship?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An apprentice will:</a:t>
            </a:r>
          </a:p>
          <a:p>
            <a:r>
              <a:rPr lang="en-US" dirty="0"/>
              <a:t>work alongside experienced staff.</a:t>
            </a:r>
          </a:p>
          <a:p>
            <a:r>
              <a:rPr lang="en-US" dirty="0"/>
              <a:t>gain job-specific skills, knowledge and behaviours (apprenticeship industry recognised standards) to become fully competent in their chosen occupation.</a:t>
            </a:r>
          </a:p>
          <a:p>
            <a:r>
              <a:rPr lang="en-US" dirty="0"/>
              <a:t>be given time for study related to their role (the equivalent of one day a week, often at the employer’s premises, a college, university or training provider) and gain a nationally recognised qualification.</a:t>
            </a:r>
          </a:p>
          <a:p>
            <a:r>
              <a:rPr lang="en-US" dirty="0"/>
              <a:t>earn a wage and get holiday pay (20 days plus bank holidays).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404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What is an Apprenticeship?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training is funded by contributions from the government and the employer.</a:t>
            </a:r>
          </a:p>
          <a:p>
            <a:r>
              <a:rPr lang="en-US" dirty="0"/>
              <a:t>Apprenticeships take 1-6 years to complete, depending on which apprenticeship they choose, what level it’s at, and their previous experience.</a:t>
            </a:r>
          </a:p>
          <a:p>
            <a:r>
              <a:rPr lang="en-US" dirty="0"/>
              <a:t>Pre-2020: According to gov.uk, on completion 77% of apprentices stay with the same employer, 46% receive a pay rise and 36% of higher apprentices receive a promotion.</a:t>
            </a:r>
          </a:p>
          <a:p>
            <a:r>
              <a:rPr lang="en-US" dirty="0"/>
              <a:t>Research* showed that 91% of apprentices were in work on completion of their apprenticeship.</a:t>
            </a:r>
          </a:p>
          <a:p>
            <a:pPr marL="0" indent="0">
              <a:buNone/>
            </a:pPr>
            <a:r>
              <a:rPr lang="en-GB" sz="1900" dirty="0"/>
              <a:t>*DfE Apprenticeship Evaluation: Learners 2017</a:t>
            </a:r>
            <a:endParaRPr lang="en-US" sz="19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600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Apprenticeship Wage &amp;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national minimum wage for apprentices aged under 19 rose from £4.81 to £5.28 per hour in April 2023, however many employers pay much more than this. </a:t>
            </a:r>
          </a:p>
          <a:p>
            <a:r>
              <a:rPr lang="en-US" dirty="0"/>
              <a:t>If an apprentice is aged 19 </a:t>
            </a:r>
            <a:r>
              <a:rPr lang="en-GB" dirty="0"/>
              <a:t>or over and has completed the first year of their apprenticeship, they are entitled to the National Minimum Wage, which is currently £7.49 per hour.</a:t>
            </a:r>
            <a:endParaRPr lang="en-US" dirty="0"/>
          </a:p>
          <a:p>
            <a:r>
              <a:rPr lang="en-US" dirty="0"/>
              <a:t>Apprentices can also apply for the NUS Apprentice Extra Card.</a:t>
            </a:r>
          </a:p>
          <a:p>
            <a:r>
              <a:rPr lang="en-US" dirty="0"/>
              <a:t>A study* showed that former apprentices make almost the same amount of money as graduates over their whole careers (1.8% less) and they also have no student debt.</a:t>
            </a:r>
          </a:p>
          <a:p>
            <a:pPr marL="0" indent="0">
              <a:buNone/>
            </a:pPr>
            <a:r>
              <a:rPr lang="en-GB" sz="1800" dirty="0"/>
              <a:t>*Productivity and Lifetime Earnings of Apprentices and Graduates, A report by Barclays and CEBR, August 2016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598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Apprenticeship Levels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Intermediate Apprenticeships (Level 2) </a:t>
            </a:r>
            <a:r>
              <a:rPr lang="en-US" dirty="0"/>
              <a:t>– equivalent to 5 GCSEs at Grade A*-C/9-4</a:t>
            </a:r>
          </a:p>
          <a:p>
            <a:r>
              <a:rPr lang="en-US" b="1" dirty="0"/>
              <a:t>Advanced Apprenticeships (Level 3)</a:t>
            </a:r>
            <a:r>
              <a:rPr lang="en-US" dirty="0"/>
              <a:t> – equivalent to 2 A Levels</a:t>
            </a:r>
          </a:p>
          <a:p>
            <a:r>
              <a:rPr lang="en-US" b="1" dirty="0"/>
              <a:t>Higher Apprenticeships or School Leaver Programmes (Level 4-7) </a:t>
            </a:r>
            <a:r>
              <a:rPr lang="en-US" dirty="0"/>
              <a:t>– equivalent to Foundation Degree or above</a:t>
            </a:r>
          </a:p>
          <a:p>
            <a:r>
              <a:rPr lang="en-US" b="1" dirty="0"/>
              <a:t>Degree Apprenticeships or Sponsored Degrees (Level 6-7) </a:t>
            </a:r>
            <a:r>
              <a:rPr lang="en-US" dirty="0"/>
              <a:t>– equivalent to a Bachelor’s or Master’s Degree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605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Apprenticeship Sectors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/>
              <a:t>Many L2-L7 apprenticeships are available in a large range of job roles and industries, and many new apprenticeships are also in development.</a:t>
            </a:r>
          </a:p>
          <a:p>
            <a:r>
              <a:rPr lang="en-US" sz="3000" dirty="0"/>
              <a:t>The Institute for Apprenticeships website has an up-to-date list of apprenticeships that are approved for delivery or in development. The apprenticeship training providers that deliver the apprenticeship standard of interest are also listed on this website.</a:t>
            </a:r>
          </a:p>
          <a:p>
            <a:r>
              <a:rPr lang="en-US" sz="3000" dirty="0"/>
              <a:t>The 3 biggest apprenticeship areas in 2017 were in Business, Health and Engineering*.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*DfE Apprenticeship Evaluation: Learners 2017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060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06B7-CE6B-4EFA-B3B4-06F6CF7B9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Labour Market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99955-FC51-4692-981B-5348AE576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l" fontAlgn="base">
              <a:buNone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GB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rom 24</a:t>
            </a:r>
            <a:r>
              <a:rPr lang="en-GB" b="0" i="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to 30th April 2023: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73 </a:t>
            </a:r>
            <a:r>
              <a:rPr lang="en-GB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new Degree &amp; Level 7 Apprenticeship vacancies </a:t>
            </a:r>
            <a:r>
              <a:rPr lang="en-GB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119</a:t>
            </a:r>
            <a:r>
              <a:rPr lang="en-GB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new Higher Apprenticeship vacancies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giving a </a:t>
            </a:r>
            <a:r>
              <a:rPr lang="en-GB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total of 192 </a:t>
            </a:r>
            <a:r>
              <a:rPr lang="en-GB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 the week</a:t>
            </a:r>
          </a:p>
          <a:p>
            <a:pPr marL="0" indent="0" algn="l" fontAlgn="base">
              <a:buNone/>
            </a:pPr>
            <a:r>
              <a:rPr lang="en-GB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the 162 weeks since the start of the first COVID-19 lockdown (23</a:t>
            </a:r>
            <a:r>
              <a:rPr lang="en-GB" b="0" i="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GB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March 2020 to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GB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April 2023):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20,610 new Degree Apprenticeships (Levels 6/7) </a:t>
            </a:r>
            <a:r>
              <a:rPr lang="en-GB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18,601 new Higher Apprenticeships (Levels 4/5)</a:t>
            </a:r>
            <a:endParaRPr lang="en-GB" b="0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giving a </a:t>
            </a:r>
            <a:r>
              <a:rPr lang="en-GB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total of 39,211</a:t>
            </a:r>
          </a:p>
          <a:p>
            <a:pPr marL="0" indent="0" algn="l" fontAlgn="base">
              <a:buNone/>
            </a:pPr>
            <a:r>
              <a:rPr lang="en-GB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average weekly totals in the 162 weeks since lockdown have been:</a:t>
            </a:r>
          </a:p>
          <a:p>
            <a:pPr fontAlgn="base"/>
            <a:r>
              <a:rPr lang="en-GB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127 DAs + 115 HAs = 242 average weekly total</a:t>
            </a:r>
          </a:p>
          <a:p>
            <a:pPr marL="0" indent="0" algn="l" fontAlgn="base">
              <a:buNone/>
            </a:pPr>
            <a:r>
              <a:rPr lang="en-GB" sz="2400" dirty="0"/>
              <a:t>Whilst a UCAS points score of 112 (e.g. BBC at A Level) is the most frequently quoted minimum entry requirement for DAs (sometimes more and quite often less), it’s otherwise much more about the skills, qualities and insights an applicant can bring.</a:t>
            </a:r>
            <a:endParaRPr lang="en-US" sz="2400" dirty="0"/>
          </a:p>
          <a:p>
            <a:pPr marL="0" indent="0" algn="l" fontAlgn="base">
              <a:buNone/>
            </a:pPr>
            <a:r>
              <a:rPr lang="en-US" sz="2400" u="sng" dirty="0"/>
              <a:t>Source for Slides 8-11</a:t>
            </a:r>
            <a:r>
              <a:rPr lang="en-US" sz="2400" dirty="0"/>
              <a:t>:</a:t>
            </a:r>
          </a:p>
          <a:p>
            <a:pPr marL="0" indent="0" algn="l" fontAlgn="base">
              <a:buNone/>
            </a:pPr>
            <a:r>
              <a:rPr lang="en-US" sz="2400" dirty="0"/>
              <a:t>*https://alanbullockcareers.com/2023/05/01/week-162-higher-degree-apprenticeships-overview-health-professions-prominent/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079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19966-FC00-4D38-A0B2-237E67DEF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Labour Market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DB88A-B01B-4BBF-BEF3-B3A392497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fontAlgn="base">
              <a:buNone/>
            </a:pPr>
            <a:r>
              <a:rPr lang="en-GB" b="0" i="0" dirty="0">
                <a:effectLst/>
              </a:rPr>
              <a:t>The </a:t>
            </a:r>
            <a:r>
              <a:rPr lang="en-GB" dirty="0"/>
              <a:t>39,211</a:t>
            </a:r>
            <a:r>
              <a:rPr lang="en-GB" b="0" i="0" dirty="0">
                <a:effectLst/>
              </a:rPr>
              <a:t> higher and degree apprenticeships advertised in England since the start of lockdown have been distributed as follows: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b="1" i="0" dirty="0">
                <a:effectLst/>
              </a:rPr>
              <a:t>Greater Manchester (</a:t>
            </a:r>
            <a:r>
              <a:rPr lang="en-GB" b="1" dirty="0"/>
              <a:t>2,195</a:t>
            </a:r>
            <a:r>
              <a:rPr lang="en-GB" b="1" i="0" dirty="0">
                <a:effectLst/>
              </a:rPr>
              <a:t>, </a:t>
            </a:r>
            <a:r>
              <a:rPr lang="en-GB" i="0" dirty="0">
                <a:effectLst/>
              </a:rPr>
              <a:t>approx. 5.6%)</a:t>
            </a:r>
          </a:p>
          <a:p>
            <a:pPr marL="0" indent="0" algn="l" fontAlgn="base">
              <a:buNone/>
            </a:pPr>
            <a:r>
              <a:rPr lang="en-GB" i="0" dirty="0">
                <a:effectLst/>
              </a:rPr>
              <a:t>Regional data: The following data shows how those stats add up regionally in the context of the local 15 to 24-year-old population. </a:t>
            </a:r>
          </a:p>
          <a:p>
            <a:pPr fontAlgn="base"/>
            <a:r>
              <a:rPr lang="en-GB" b="1" i="0" dirty="0">
                <a:effectLst/>
              </a:rPr>
              <a:t>4,672</a:t>
            </a:r>
            <a:r>
              <a:rPr lang="en-GB" b="0" i="0" dirty="0">
                <a:effectLst/>
              </a:rPr>
              <a:t>   </a:t>
            </a:r>
            <a:r>
              <a:rPr lang="en-GB" b="1" i="0" dirty="0">
                <a:effectLst/>
              </a:rPr>
              <a:t>North West</a:t>
            </a:r>
            <a:r>
              <a:rPr lang="en-GB" b="0" i="0" dirty="0">
                <a:effectLst/>
              </a:rPr>
              <a:t> (884,600: </a:t>
            </a:r>
            <a:r>
              <a:rPr lang="en-GB" b="1" dirty="0"/>
              <a:t>5.28</a:t>
            </a:r>
            <a:r>
              <a:rPr lang="en-GB" b="0" i="0" dirty="0">
                <a:effectLst/>
              </a:rPr>
              <a:t>)</a:t>
            </a:r>
            <a:endParaRPr lang="en-GB" i="0" dirty="0">
              <a:effectLst/>
            </a:endParaRPr>
          </a:p>
          <a:p>
            <a:pPr marL="0" indent="0" algn="l" fontAlgn="base">
              <a:buNone/>
            </a:pPr>
            <a:r>
              <a:rPr lang="en-GB" i="0" dirty="0">
                <a:effectLst/>
              </a:rPr>
              <a:t>4,672 = the latest cumulative number of vacancies for each region</a:t>
            </a:r>
          </a:p>
          <a:p>
            <a:pPr marL="0" indent="0" algn="l" fontAlgn="base">
              <a:buNone/>
            </a:pPr>
            <a:r>
              <a:rPr lang="en-GB" i="0" dirty="0">
                <a:effectLst/>
              </a:rPr>
              <a:t>884,600 = the resident population of 15 to 24-year-olds in the region</a:t>
            </a:r>
          </a:p>
          <a:p>
            <a:pPr marL="0" indent="0" algn="l" fontAlgn="base">
              <a:buNone/>
            </a:pPr>
            <a:r>
              <a:rPr lang="en-GB" i="0" dirty="0">
                <a:effectLst/>
              </a:rPr>
              <a:t>5.28 = apprenticeship figures against the 15 to 24-year-old population (the combined number of DAs and HAs since March 2020 per 1,000 of that population)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422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3193</TotalTime>
  <Words>2295</Words>
  <Application>Microsoft Office PowerPoint</Application>
  <PresentationFormat>Widescreen</PresentationFormat>
  <Paragraphs>166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Office Theme</vt:lpstr>
      <vt:lpstr>  Alternative Options to University </vt:lpstr>
      <vt:lpstr>Alternative Options to University</vt:lpstr>
      <vt:lpstr>What is an Apprenticeship?</vt:lpstr>
      <vt:lpstr>What is an Apprenticeship?</vt:lpstr>
      <vt:lpstr>Apprenticeship Wage &amp; Benefits</vt:lpstr>
      <vt:lpstr>Apprenticeship Levels</vt:lpstr>
      <vt:lpstr>Apprenticeship Sectors</vt:lpstr>
      <vt:lpstr>Labour Market Information</vt:lpstr>
      <vt:lpstr>Labour Market Information</vt:lpstr>
      <vt:lpstr>Degree Apprenticeship Vacancies</vt:lpstr>
      <vt:lpstr>Higher Apprenticeship Vacancies</vt:lpstr>
      <vt:lpstr>Apprenticeship Sectors</vt:lpstr>
      <vt:lpstr>Examples of Local Training Providers</vt:lpstr>
      <vt:lpstr>What support can I offer students at UGS?</vt:lpstr>
      <vt:lpstr>What support can I offer students at UGS?</vt:lpstr>
      <vt:lpstr>Useful Apprenticeship Websites &amp; Resources</vt:lpstr>
      <vt:lpstr>Useful Apprenticeship Websites &amp; Resources</vt:lpstr>
      <vt:lpstr>Examples of Student Leaver Destinations  Pre-2020</vt:lpstr>
      <vt:lpstr>Examples of Student Leaver Destinations (Summer 2020)</vt:lpstr>
      <vt:lpstr>Examples of Student Leaver Destinations (Summer 2021)</vt:lpstr>
      <vt:lpstr>Examples of Student Leaver Destinations (Summer 2022)</vt:lpstr>
      <vt:lpstr>Next Steps for Year 12 Students</vt:lpstr>
    </vt:vector>
  </TitlesOfParts>
  <Company>Urmston Grammar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Apprenticeships &amp; Alternative Options to University</dc:title>
  <dc:creator>Miss A MARSHALL</dc:creator>
  <cp:lastModifiedBy>Miss A MARSHALL</cp:lastModifiedBy>
  <cp:revision>295</cp:revision>
  <cp:lastPrinted>2019-03-05T10:58:55Z</cp:lastPrinted>
  <dcterms:created xsi:type="dcterms:W3CDTF">2019-02-21T09:46:35Z</dcterms:created>
  <dcterms:modified xsi:type="dcterms:W3CDTF">2023-05-02T12:00:00Z</dcterms:modified>
</cp:coreProperties>
</file>